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102475" cy="10231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ja Schulz" initials="AS" lastIdx="1" clrIdx="0">
    <p:extLst>
      <p:ext uri="{19B8F6BF-5375-455C-9EA6-DF929625EA0E}">
        <p15:presenceInfo xmlns:p15="http://schemas.microsoft.com/office/powerpoint/2012/main" userId="Anja Schul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92" autoAdjust="0"/>
    <p:restoredTop sz="94660"/>
  </p:normalViewPr>
  <p:slideViewPr>
    <p:cSldViewPr snapToGrid="0">
      <p:cViewPr varScale="1">
        <p:scale>
          <a:sx n="78" d="100"/>
          <a:sy n="78" d="100"/>
        </p:scale>
        <p:origin x="3828" y="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9968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33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8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73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9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7837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05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4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9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00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04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8CC87-A46B-4521-8500-77744A2ADCF2}" type="datetimeFigureOut">
              <a:rPr lang="de-DE" smtClean="0"/>
              <a:t>19.03.2020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078C9-C6FC-48D7-BB47-81B54A4254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93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108328" y="397201"/>
            <a:ext cx="1080000" cy="1883482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vert="vert270" wrap="square" rtlCol="0">
            <a:spAutoFit/>
          </a:bodyPr>
          <a:lstStyle/>
          <a:p>
            <a:pPr algn="r">
              <a:lnSpc>
                <a:spcPts val="4200"/>
              </a:lnSpc>
            </a:pPr>
            <a:endParaRPr lang="de-DE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116527" y="3145921"/>
            <a:ext cx="1080000" cy="2134490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vert="vert270" wrap="square" rtlCol="0">
            <a:spAutoFit/>
          </a:bodyPr>
          <a:lstStyle/>
          <a:p>
            <a:pPr algn="r">
              <a:lnSpc>
                <a:spcPts val="4200"/>
              </a:lnSpc>
            </a:pPr>
            <a:r>
              <a:rPr lang="de-DE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de-DE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116949" y="5430468"/>
            <a:ext cx="1080000" cy="2382659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vert="vert270" wrap="square" rtlCol="0">
            <a:spAutoFit/>
          </a:bodyPr>
          <a:lstStyle/>
          <a:p>
            <a:pPr algn="r">
              <a:lnSpc>
                <a:spcPts val="4200"/>
              </a:lnSpc>
            </a:pPr>
            <a:endParaRPr lang="de-DE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110179" y="7911297"/>
            <a:ext cx="1080000" cy="136370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vert="vert270" wrap="square" rtlCol="0">
            <a:spAutoFit/>
          </a:bodyPr>
          <a:lstStyle/>
          <a:p>
            <a:pPr algn="r">
              <a:lnSpc>
                <a:spcPts val="3500"/>
              </a:lnSpc>
              <a:spcAft>
                <a:spcPts val="1200"/>
              </a:spcAft>
            </a:pPr>
            <a:endParaRPr lang="de-DE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3326393" y="558334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CARE-2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326393" y="844084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CARE-3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326393" y="111065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CARE-4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3326393" y="1377226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CARE-5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326392" y="1643797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CARE-6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3326391" y="1910368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CARE-7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3326390" y="2176939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CARE-8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3326389" y="291634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CARE-1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3318870" y="2514964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CARE-9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3339119" y="314495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PC-1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3339120" y="3417578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PC-2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3339121" y="3683117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PC-3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3339121" y="3948656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PC-4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3339119" y="4229408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PC-5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325728" y="5385541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SDM-1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3325727" y="5651080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SDM-2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3325727" y="5923703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SDM-3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3325726" y="6195671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SDM-4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3325726" y="6461210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SDM-5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3325726" y="6729836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SDM-6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3325725" y="6993827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SDM-7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3325724" y="726579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SDM-8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3325724" y="754912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SDM-9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hteck 43"/>
          <p:cNvSpPr/>
          <p:nvPr/>
        </p:nvSpPr>
        <p:spPr>
          <a:xfrm>
            <a:off x="3318870" y="790918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TEAM-1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hteck 44"/>
          <p:cNvSpPr/>
          <p:nvPr/>
        </p:nvSpPr>
        <p:spPr>
          <a:xfrm>
            <a:off x="3318871" y="8174334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TEAM-2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3318873" y="8440553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TEAM-3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3318872" y="8706772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TEAM-4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3318870" y="8976041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TEAM-5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Gerader Verbinder 50"/>
          <p:cNvCxnSpPr/>
          <p:nvPr/>
        </p:nvCxnSpPr>
        <p:spPr>
          <a:xfrm flipV="1">
            <a:off x="4150524" y="452380"/>
            <a:ext cx="624596" cy="32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Ellipse 82"/>
          <p:cNvSpPr/>
          <p:nvPr/>
        </p:nvSpPr>
        <p:spPr>
          <a:xfrm flipV="1">
            <a:off x="4775744" y="651032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Ellipse 83"/>
          <p:cNvSpPr/>
          <p:nvPr/>
        </p:nvSpPr>
        <p:spPr>
          <a:xfrm flipV="1">
            <a:off x="4773597" y="934236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Ellipse 84"/>
          <p:cNvSpPr/>
          <p:nvPr/>
        </p:nvSpPr>
        <p:spPr>
          <a:xfrm flipV="1">
            <a:off x="4772105" y="1199592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Ellipse 85"/>
          <p:cNvSpPr/>
          <p:nvPr/>
        </p:nvSpPr>
        <p:spPr>
          <a:xfrm flipV="1">
            <a:off x="4772105" y="146939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Ellipse 86"/>
          <p:cNvSpPr/>
          <p:nvPr/>
        </p:nvSpPr>
        <p:spPr>
          <a:xfrm flipV="1">
            <a:off x="4775120" y="397318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Rechteck 87"/>
          <p:cNvSpPr/>
          <p:nvPr/>
        </p:nvSpPr>
        <p:spPr>
          <a:xfrm>
            <a:off x="3318870" y="2786277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CARE-10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Ellipse 89"/>
          <p:cNvSpPr/>
          <p:nvPr/>
        </p:nvSpPr>
        <p:spPr>
          <a:xfrm flipV="1">
            <a:off x="4770613" y="175374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 flipV="1">
            <a:off x="4770613" y="2017244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 flipV="1">
            <a:off x="4772105" y="2277739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Ellipse 92"/>
          <p:cNvSpPr/>
          <p:nvPr/>
        </p:nvSpPr>
        <p:spPr>
          <a:xfrm flipV="1">
            <a:off x="4767114" y="259270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Ellipse 93"/>
          <p:cNvSpPr/>
          <p:nvPr/>
        </p:nvSpPr>
        <p:spPr>
          <a:xfrm flipV="1">
            <a:off x="4768798" y="2885819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Ellipse 94"/>
          <p:cNvSpPr/>
          <p:nvPr/>
        </p:nvSpPr>
        <p:spPr>
          <a:xfrm flipV="1">
            <a:off x="4778396" y="3236698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Ellipse 95"/>
          <p:cNvSpPr/>
          <p:nvPr/>
        </p:nvSpPr>
        <p:spPr>
          <a:xfrm flipV="1">
            <a:off x="4783198" y="3508236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Ellipse 96"/>
          <p:cNvSpPr/>
          <p:nvPr/>
        </p:nvSpPr>
        <p:spPr>
          <a:xfrm flipV="1">
            <a:off x="4783198" y="3789555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Ellipse 97"/>
          <p:cNvSpPr/>
          <p:nvPr/>
        </p:nvSpPr>
        <p:spPr>
          <a:xfrm flipV="1">
            <a:off x="4783198" y="4329926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Ellipse 98"/>
          <p:cNvSpPr/>
          <p:nvPr/>
        </p:nvSpPr>
        <p:spPr>
          <a:xfrm flipV="1">
            <a:off x="4777307" y="4855003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Ellipse 99"/>
          <p:cNvSpPr/>
          <p:nvPr/>
        </p:nvSpPr>
        <p:spPr>
          <a:xfrm flipV="1">
            <a:off x="4744177" y="5490158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Ellipse 100"/>
          <p:cNvSpPr/>
          <p:nvPr/>
        </p:nvSpPr>
        <p:spPr>
          <a:xfrm flipV="1">
            <a:off x="4741793" y="5734769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Ellipse 101"/>
          <p:cNvSpPr/>
          <p:nvPr/>
        </p:nvSpPr>
        <p:spPr>
          <a:xfrm flipV="1">
            <a:off x="4735406" y="6018975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Ellipse 102"/>
          <p:cNvSpPr/>
          <p:nvPr/>
        </p:nvSpPr>
        <p:spPr>
          <a:xfrm flipV="1">
            <a:off x="4741040" y="6301385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Ellipse 103"/>
          <p:cNvSpPr/>
          <p:nvPr/>
        </p:nvSpPr>
        <p:spPr>
          <a:xfrm flipV="1">
            <a:off x="4731516" y="656791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Ellipse 104"/>
          <p:cNvSpPr/>
          <p:nvPr/>
        </p:nvSpPr>
        <p:spPr>
          <a:xfrm flipV="1">
            <a:off x="4740436" y="6829298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Ellipse 105"/>
          <p:cNvSpPr/>
          <p:nvPr/>
        </p:nvSpPr>
        <p:spPr>
          <a:xfrm flipV="1">
            <a:off x="4738843" y="7097884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Ellipse 106"/>
          <p:cNvSpPr/>
          <p:nvPr/>
        </p:nvSpPr>
        <p:spPr>
          <a:xfrm flipV="1">
            <a:off x="4735406" y="7369364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Ellipse 107"/>
          <p:cNvSpPr/>
          <p:nvPr/>
        </p:nvSpPr>
        <p:spPr>
          <a:xfrm flipV="1">
            <a:off x="4732310" y="7618510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Ellipse 108"/>
          <p:cNvSpPr/>
          <p:nvPr/>
        </p:nvSpPr>
        <p:spPr>
          <a:xfrm flipV="1">
            <a:off x="4769277" y="799678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Ellipse 109"/>
          <p:cNvSpPr/>
          <p:nvPr/>
        </p:nvSpPr>
        <p:spPr>
          <a:xfrm flipV="1">
            <a:off x="4765190" y="8250820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Ellipse 110"/>
          <p:cNvSpPr/>
          <p:nvPr/>
        </p:nvSpPr>
        <p:spPr>
          <a:xfrm flipV="1">
            <a:off x="4763085" y="8535604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Ellipse 111"/>
          <p:cNvSpPr/>
          <p:nvPr/>
        </p:nvSpPr>
        <p:spPr>
          <a:xfrm flipV="1">
            <a:off x="4768524" y="8794083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3" name="Ellipse 112"/>
          <p:cNvSpPr/>
          <p:nvPr/>
        </p:nvSpPr>
        <p:spPr>
          <a:xfrm flipV="1">
            <a:off x="4769277" y="9069411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Textfeld 120"/>
          <p:cNvSpPr txBox="1"/>
          <p:nvPr/>
        </p:nvSpPr>
        <p:spPr>
          <a:xfrm>
            <a:off x="1223463" y="98171"/>
            <a:ext cx="942052" cy="230832"/>
          </a:xfrm>
          <a:prstGeom prst="rect">
            <a:avLst/>
          </a:prstGeom>
          <a:noFill/>
          <a:ln w="19050"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de-DE" sz="9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</a:t>
            </a:r>
            <a:endParaRPr lang="de-DE" sz="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Textfeld 207"/>
          <p:cNvSpPr txBox="1"/>
          <p:nvPr/>
        </p:nvSpPr>
        <p:spPr>
          <a:xfrm>
            <a:off x="3454110" y="92813"/>
            <a:ext cx="548228" cy="230832"/>
          </a:xfrm>
          <a:prstGeom prst="rect">
            <a:avLst/>
          </a:prstGeom>
          <a:noFill/>
          <a:ln w="19050"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de-DE" sz="9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endParaRPr lang="de-DE" sz="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Textfeld 217"/>
          <p:cNvSpPr txBox="1"/>
          <p:nvPr/>
        </p:nvSpPr>
        <p:spPr>
          <a:xfrm>
            <a:off x="2904384" y="192197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.85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9" name="Textfeld 218"/>
          <p:cNvSpPr txBox="1"/>
          <p:nvPr/>
        </p:nvSpPr>
        <p:spPr>
          <a:xfrm>
            <a:off x="2904384" y="474119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.84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feld 219"/>
          <p:cNvSpPr txBox="1"/>
          <p:nvPr/>
        </p:nvSpPr>
        <p:spPr>
          <a:xfrm>
            <a:off x="2904384" y="753441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.84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Textfeld 220"/>
          <p:cNvSpPr txBox="1"/>
          <p:nvPr/>
        </p:nvSpPr>
        <p:spPr>
          <a:xfrm>
            <a:off x="2904384" y="1030684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.90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2" name="Textfeld 221"/>
          <p:cNvSpPr txBox="1"/>
          <p:nvPr/>
        </p:nvSpPr>
        <p:spPr>
          <a:xfrm>
            <a:off x="2904384" y="1563545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.94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Textfeld 222"/>
          <p:cNvSpPr txBox="1"/>
          <p:nvPr/>
        </p:nvSpPr>
        <p:spPr>
          <a:xfrm>
            <a:off x="2904384" y="1302103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Textfeld 224"/>
          <p:cNvSpPr txBox="1"/>
          <p:nvPr/>
        </p:nvSpPr>
        <p:spPr>
          <a:xfrm>
            <a:off x="2903014" y="1829704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.85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6" name="Textfeld 225"/>
          <p:cNvSpPr txBox="1"/>
          <p:nvPr/>
        </p:nvSpPr>
        <p:spPr>
          <a:xfrm>
            <a:off x="2900936" y="2102879"/>
            <a:ext cx="643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Textfeld 226"/>
          <p:cNvSpPr txBox="1"/>
          <p:nvPr/>
        </p:nvSpPr>
        <p:spPr>
          <a:xfrm>
            <a:off x="2905526" y="2428411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.93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8" name="Textfeld 227"/>
          <p:cNvSpPr txBox="1"/>
          <p:nvPr/>
        </p:nvSpPr>
        <p:spPr>
          <a:xfrm>
            <a:off x="2896587" y="2702639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.88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Textfeld 230"/>
          <p:cNvSpPr txBox="1"/>
          <p:nvPr/>
        </p:nvSpPr>
        <p:spPr>
          <a:xfrm>
            <a:off x="2896587" y="3068481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.68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Textfeld 231"/>
          <p:cNvSpPr txBox="1"/>
          <p:nvPr/>
        </p:nvSpPr>
        <p:spPr>
          <a:xfrm>
            <a:off x="2903014" y="3331587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.80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Textfeld 237"/>
          <p:cNvSpPr txBox="1"/>
          <p:nvPr/>
        </p:nvSpPr>
        <p:spPr>
          <a:xfrm>
            <a:off x="2865423" y="5305085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.71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feld 238"/>
          <p:cNvSpPr txBox="1"/>
          <p:nvPr/>
        </p:nvSpPr>
        <p:spPr>
          <a:xfrm>
            <a:off x="2856238" y="5561164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.79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Textfeld 239"/>
          <p:cNvSpPr txBox="1"/>
          <p:nvPr/>
        </p:nvSpPr>
        <p:spPr>
          <a:xfrm>
            <a:off x="2861862" y="5851873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.91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Textfeld 240"/>
          <p:cNvSpPr txBox="1"/>
          <p:nvPr/>
        </p:nvSpPr>
        <p:spPr>
          <a:xfrm>
            <a:off x="2865423" y="6103904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.94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Textfeld 241"/>
          <p:cNvSpPr txBox="1"/>
          <p:nvPr/>
        </p:nvSpPr>
        <p:spPr>
          <a:xfrm>
            <a:off x="2856238" y="6367336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.89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Textfeld 242"/>
          <p:cNvSpPr txBox="1"/>
          <p:nvPr/>
        </p:nvSpPr>
        <p:spPr>
          <a:xfrm>
            <a:off x="2862881" y="6638264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.95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Textfeld 243"/>
          <p:cNvSpPr txBox="1"/>
          <p:nvPr/>
        </p:nvSpPr>
        <p:spPr>
          <a:xfrm>
            <a:off x="2856238" y="6909232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.89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Textfeld 244"/>
          <p:cNvSpPr txBox="1"/>
          <p:nvPr/>
        </p:nvSpPr>
        <p:spPr>
          <a:xfrm>
            <a:off x="2856238" y="7191257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.81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Textfeld 245"/>
          <p:cNvSpPr txBox="1"/>
          <p:nvPr/>
        </p:nvSpPr>
        <p:spPr>
          <a:xfrm>
            <a:off x="2856238" y="7461704"/>
            <a:ext cx="605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.85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Textfeld 246"/>
          <p:cNvSpPr txBox="1"/>
          <p:nvPr/>
        </p:nvSpPr>
        <p:spPr>
          <a:xfrm>
            <a:off x="2885574" y="7823134"/>
            <a:ext cx="60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.93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Textfeld 247"/>
          <p:cNvSpPr txBox="1"/>
          <p:nvPr/>
        </p:nvSpPr>
        <p:spPr>
          <a:xfrm>
            <a:off x="2887967" y="8074327"/>
            <a:ext cx="60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.98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Textfeld 248"/>
          <p:cNvSpPr txBox="1"/>
          <p:nvPr/>
        </p:nvSpPr>
        <p:spPr>
          <a:xfrm>
            <a:off x="2878572" y="8342537"/>
            <a:ext cx="60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.87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0" name="Textfeld 249"/>
          <p:cNvSpPr txBox="1"/>
          <p:nvPr/>
        </p:nvSpPr>
        <p:spPr>
          <a:xfrm>
            <a:off x="2883654" y="8620077"/>
            <a:ext cx="60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.97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1" name="Textfeld 250"/>
          <p:cNvSpPr txBox="1"/>
          <p:nvPr/>
        </p:nvSpPr>
        <p:spPr>
          <a:xfrm>
            <a:off x="2884779" y="8891297"/>
            <a:ext cx="60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.86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3" name="Textfeld 252"/>
              <p:cNvSpPr txBox="1"/>
              <p:nvPr/>
            </p:nvSpPr>
            <p:spPr>
              <a:xfrm>
                <a:off x="1096785" y="595717"/>
                <a:ext cx="115244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0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1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    </a:t>
                </a:r>
                <a:r>
                  <a:rPr lang="de-DE" sz="1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.96  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  </a:t>
                </a:r>
                <a:r>
                  <a:rPr lang="de-DE" sz="1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.96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 = .73 </a:t>
                </a:r>
                <a:endParaRPr lang="de-DE" sz="1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3" name="Textfeld 2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85" y="595717"/>
                <a:ext cx="1152443" cy="553998"/>
              </a:xfrm>
              <a:prstGeom prst="rect">
                <a:avLst/>
              </a:prstGeom>
              <a:blipFill>
                <a:blip r:embed="rId2"/>
                <a:stretch>
                  <a:fillRect t="-1099" b="-32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5" name="Textfeld 254"/>
              <p:cNvSpPr txBox="1"/>
              <p:nvPr/>
            </p:nvSpPr>
            <p:spPr>
              <a:xfrm rot="5400000">
                <a:off x="1396598" y="3050412"/>
                <a:ext cx="646331" cy="1189691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0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1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   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.86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  </a:t>
                </a:r>
                <a:r>
                  <a:rPr lang="de-DE" sz="1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.87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 = .57 </a:t>
                </a:r>
              </a:p>
            </p:txBody>
          </p:sp>
        </mc:Choice>
        <mc:Fallback xmlns="">
          <p:sp>
            <p:nvSpPr>
              <p:cNvPr id="255" name="Textfeld 2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396598" y="3050412"/>
                <a:ext cx="646331" cy="1189691"/>
              </a:xfrm>
              <a:prstGeom prst="rect">
                <a:avLst/>
              </a:prstGeom>
              <a:blipFill>
                <a:blip r:embed="rId3"/>
                <a:stretch>
                  <a:fillRect l="-307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feld 258"/>
              <p:cNvSpPr txBox="1"/>
              <p:nvPr/>
            </p:nvSpPr>
            <p:spPr>
              <a:xfrm rot="5400000">
                <a:off x="1300068" y="5449264"/>
                <a:ext cx="646331" cy="987165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0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1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   </a:t>
                </a:r>
                <a:r>
                  <a:rPr lang="de-DE" sz="4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.96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  </a:t>
                </a:r>
                <a:r>
                  <a:rPr lang="de-DE" sz="5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.96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 = .74 </a:t>
                </a:r>
              </a:p>
            </p:txBody>
          </p:sp>
        </mc:Choice>
        <mc:Fallback xmlns="">
          <p:sp>
            <p:nvSpPr>
              <p:cNvPr id="259" name="Textfeld 2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300068" y="5449264"/>
                <a:ext cx="646331" cy="987165"/>
              </a:xfrm>
              <a:prstGeom prst="rect">
                <a:avLst/>
              </a:prstGeom>
              <a:blipFill>
                <a:blip r:embed="rId4"/>
                <a:stretch>
                  <a:fillRect l="-308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feld 259"/>
              <p:cNvSpPr txBox="1"/>
              <p:nvPr/>
            </p:nvSpPr>
            <p:spPr>
              <a:xfrm rot="5400000">
                <a:off x="1283933" y="7943591"/>
                <a:ext cx="646331" cy="969394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0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1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    .97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  </a:t>
                </a:r>
                <a:r>
                  <a:rPr lang="de-DE" sz="1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.96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 = .85 </a:t>
                </a:r>
              </a:p>
            </p:txBody>
          </p:sp>
        </mc:Choice>
        <mc:Fallback xmlns="">
          <p:sp>
            <p:nvSpPr>
              <p:cNvPr id="260" name="Textfeld 2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283933" y="7943591"/>
                <a:ext cx="646331" cy="969394"/>
              </a:xfrm>
              <a:prstGeom prst="rect">
                <a:avLst/>
              </a:prstGeom>
              <a:blipFill>
                <a:blip r:embed="rId5"/>
                <a:stretch>
                  <a:fillRect l="-314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5" name="Gerader Verbinder 274"/>
          <p:cNvCxnSpPr/>
          <p:nvPr/>
        </p:nvCxnSpPr>
        <p:spPr>
          <a:xfrm>
            <a:off x="4150524" y="71619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1110158" y="2386447"/>
            <a:ext cx="1080000" cy="670552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>
              <a:lnSpc>
                <a:spcPts val="6000"/>
              </a:lnSpc>
            </a:pPr>
            <a:r>
              <a:rPr lang="de-DE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de-DE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feld 201"/>
          <p:cNvSpPr txBox="1"/>
          <p:nvPr/>
        </p:nvSpPr>
        <p:spPr>
          <a:xfrm>
            <a:off x="4074168" y="16510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.71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.81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0" name="Gerader Verbinder 209"/>
          <p:cNvCxnSpPr/>
          <p:nvPr/>
        </p:nvCxnSpPr>
        <p:spPr>
          <a:xfrm>
            <a:off x="4150524" y="991440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r Verbinder 210"/>
          <p:cNvCxnSpPr/>
          <p:nvPr/>
        </p:nvCxnSpPr>
        <p:spPr>
          <a:xfrm>
            <a:off x="4150524" y="1260361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Gerader Verbinder 211"/>
          <p:cNvCxnSpPr/>
          <p:nvPr/>
        </p:nvCxnSpPr>
        <p:spPr>
          <a:xfrm>
            <a:off x="4150524" y="152089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Gerader Verbinder 212"/>
          <p:cNvCxnSpPr/>
          <p:nvPr/>
        </p:nvCxnSpPr>
        <p:spPr>
          <a:xfrm>
            <a:off x="4158107" y="1807098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Gerader Verbinder 213"/>
          <p:cNvCxnSpPr/>
          <p:nvPr/>
        </p:nvCxnSpPr>
        <p:spPr>
          <a:xfrm>
            <a:off x="4147543" y="2073831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Gerader Verbinder 214"/>
          <p:cNvCxnSpPr/>
          <p:nvPr/>
        </p:nvCxnSpPr>
        <p:spPr>
          <a:xfrm>
            <a:off x="4158107" y="2334770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feld 216"/>
          <p:cNvSpPr txBox="1"/>
          <p:nvPr/>
        </p:nvSpPr>
        <p:spPr>
          <a:xfrm>
            <a:off x="4074168" y="44202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.71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.82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" name="Textfeld 255"/>
          <p:cNvSpPr txBox="1"/>
          <p:nvPr/>
        </p:nvSpPr>
        <p:spPr>
          <a:xfrm>
            <a:off x="4074168" y="70850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.71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.83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Textfeld 256"/>
          <p:cNvSpPr txBox="1"/>
          <p:nvPr/>
        </p:nvSpPr>
        <p:spPr>
          <a:xfrm>
            <a:off x="4069143" y="153722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.88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.92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Textfeld 257"/>
          <p:cNvSpPr txBox="1"/>
          <p:nvPr/>
        </p:nvSpPr>
        <p:spPr>
          <a:xfrm>
            <a:off x="4074168" y="1246494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.67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.80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Textfeld 260"/>
          <p:cNvSpPr txBox="1"/>
          <p:nvPr/>
        </p:nvSpPr>
        <p:spPr>
          <a:xfrm>
            <a:off x="4079193" y="975841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.80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.87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Textfeld 261"/>
          <p:cNvSpPr txBox="1"/>
          <p:nvPr/>
        </p:nvSpPr>
        <p:spPr>
          <a:xfrm>
            <a:off x="4074548" y="180010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.73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.83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3" name="Textfeld 262"/>
          <p:cNvSpPr txBox="1"/>
          <p:nvPr/>
        </p:nvSpPr>
        <p:spPr>
          <a:xfrm>
            <a:off x="4069143" y="2075562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.68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.80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Rechteck 162"/>
          <p:cNvSpPr/>
          <p:nvPr/>
        </p:nvSpPr>
        <p:spPr>
          <a:xfrm>
            <a:off x="3339119" y="4500977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PC-6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Rechteck 163"/>
          <p:cNvSpPr/>
          <p:nvPr/>
        </p:nvSpPr>
        <p:spPr>
          <a:xfrm>
            <a:off x="3339119" y="4767876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PC-7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Rechteck 164"/>
          <p:cNvSpPr/>
          <p:nvPr/>
        </p:nvSpPr>
        <p:spPr>
          <a:xfrm>
            <a:off x="3339119" y="5042075"/>
            <a:ext cx="828673" cy="219075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PC-8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6" name="Gerader Verbinder 165"/>
          <p:cNvCxnSpPr/>
          <p:nvPr/>
        </p:nvCxnSpPr>
        <p:spPr>
          <a:xfrm flipH="1" flipV="1">
            <a:off x="2402018" y="3268553"/>
            <a:ext cx="7372" cy="175546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Gerader Verbinder 178"/>
          <p:cNvCxnSpPr/>
          <p:nvPr/>
        </p:nvCxnSpPr>
        <p:spPr>
          <a:xfrm flipV="1">
            <a:off x="2645898" y="3780972"/>
            <a:ext cx="0" cy="26763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Gerader Verbinder 181"/>
          <p:cNvCxnSpPr/>
          <p:nvPr/>
        </p:nvCxnSpPr>
        <p:spPr>
          <a:xfrm flipV="1">
            <a:off x="2652144" y="4349330"/>
            <a:ext cx="0" cy="273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Gerader Verbinder 182"/>
          <p:cNvCxnSpPr/>
          <p:nvPr/>
        </p:nvCxnSpPr>
        <p:spPr>
          <a:xfrm flipV="1">
            <a:off x="2652144" y="4888267"/>
            <a:ext cx="0" cy="26763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Gerader Verbinder 193"/>
          <p:cNvCxnSpPr/>
          <p:nvPr/>
        </p:nvCxnSpPr>
        <p:spPr>
          <a:xfrm>
            <a:off x="2183680" y="1344622"/>
            <a:ext cx="201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Gerader Verbinder 195"/>
          <p:cNvCxnSpPr/>
          <p:nvPr/>
        </p:nvCxnSpPr>
        <p:spPr>
          <a:xfrm flipV="1">
            <a:off x="2373854" y="393784"/>
            <a:ext cx="7296" cy="190245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Gerader Verbinder 264"/>
          <p:cNvCxnSpPr/>
          <p:nvPr/>
        </p:nvCxnSpPr>
        <p:spPr>
          <a:xfrm flipV="1">
            <a:off x="2387367" y="2609400"/>
            <a:ext cx="0" cy="28635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Gerader Verbinder 270"/>
          <p:cNvCxnSpPr/>
          <p:nvPr/>
        </p:nvCxnSpPr>
        <p:spPr>
          <a:xfrm flipV="1">
            <a:off x="2393729" y="5518322"/>
            <a:ext cx="3002" cy="214754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Gerader Verbinder 271"/>
          <p:cNvCxnSpPr/>
          <p:nvPr/>
        </p:nvCxnSpPr>
        <p:spPr>
          <a:xfrm flipH="1" flipV="1">
            <a:off x="2380204" y="8026128"/>
            <a:ext cx="16537" cy="106685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feld 292"/>
          <p:cNvSpPr txBox="1"/>
          <p:nvPr/>
        </p:nvSpPr>
        <p:spPr>
          <a:xfrm>
            <a:off x="2360885" y="3721186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.85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Textfeld 293"/>
          <p:cNvSpPr txBox="1"/>
          <p:nvPr/>
        </p:nvSpPr>
        <p:spPr>
          <a:xfrm>
            <a:off x="2363772" y="4286009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.89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Textfeld 294"/>
          <p:cNvSpPr txBox="1"/>
          <p:nvPr/>
        </p:nvSpPr>
        <p:spPr>
          <a:xfrm>
            <a:off x="2363772" y="4824647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7" name="Gerader Verbinder 296"/>
          <p:cNvCxnSpPr/>
          <p:nvPr/>
        </p:nvCxnSpPr>
        <p:spPr>
          <a:xfrm>
            <a:off x="4144562" y="2654491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Gerader Verbinder 297"/>
          <p:cNvCxnSpPr/>
          <p:nvPr/>
        </p:nvCxnSpPr>
        <p:spPr>
          <a:xfrm>
            <a:off x="4144562" y="2938148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Gerader Verbinder 298"/>
          <p:cNvCxnSpPr/>
          <p:nvPr/>
        </p:nvCxnSpPr>
        <p:spPr>
          <a:xfrm>
            <a:off x="4170658" y="329342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Gerader Verbinder 299"/>
          <p:cNvCxnSpPr/>
          <p:nvPr/>
        </p:nvCxnSpPr>
        <p:spPr>
          <a:xfrm>
            <a:off x="4165146" y="3565140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Gerader Verbinder 300"/>
          <p:cNvCxnSpPr/>
          <p:nvPr/>
        </p:nvCxnSpPr>
        <p:spPr>
          <a:xfrm>
            <a:off x="4164271" y="3837114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Gerader Verbinder 301"/>
          <p:cNvCxnSpPr/>
          <p:nvPr/>
        </p:nvCxnSpPr>
        <p:spPr>
          <a:xfrm>
            <a:off x="4170658" y="4105820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Gerader Verbinder 302"/>
          <p:cNvCxnSpPr/>
          <p:nvPr/>
        </p:nvCxnSpPr>
        <p:spPr>
          <a:xfrm>
            <a:off x="4170658" y="438287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Gerader Verbinder 303"/>
          <p:cNvCxnSpPr/>
          <p:nvPr/>
        </p:nvCxnSpPr>
        <p:spPr>
          <a:xfrm>
            <a:off x="4170658" y="4648614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Gerader Verbinder 304"/>
          <p:cNvCxnSpPr/>
          <p:nvPr/>
        </p:nvCxnSpPr>
        <p:spPr>
          <a:xfrm>
            <a:off x="4170658" y="4911332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Gerader Verbinder 305"/>
          <p:cNvCxnSpPr/>
          <p:nvPr/>
        </p:nvCxnSpPr>
        <p:spPr>
          <a:xfrm>
            <a:off x="4164271" y="5185312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Gerader Verbinder 317"/>
          <p:cNvCxnSpPr/>
          <p:nvPr/>
        </p:nvCxnSpPr>
        <p:spPr>
          <a:xfrm>
            <a:off x="4147400" y="8049781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Gerader Verbinder 318"/>
          <p:cNvCxnSpPr/>
          <p:nvPr/>
        </p:nvCxnSpPr>
        <p:spPr>
          <a:xfrm>
            <a:off x="4147400" y="831191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Gerader Verbinder 319"/>
          <p:cNvCxnSpPr/>
          <p:nvPr/>
        </p:nvCxnSpPr>
        <p:spPr>
          <a:xfrm>
            <a:off x="4153787" y="8590443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Gerader Verbinder 320"/>
          <p:cNvCxnSpPr/>
          <p:nvPr/>
        </p:nvCxnSpPr>
        <p:spPr>
          <a:xfrm>
            <a:off x="4147400" y="8851869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Gerader Verbinder 321"/>
          <p:cNvCxnSpPr/>
          <p:nvPr/>
        </p:nvCxnSpPr>
        <p:spPr>
          <a:xfrm>
            <a:off x="4147400" y="9120402"/>
            <a:ext cx="61549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Gerader Verbinder 322"/>
          <p:cNvCxnSpPr>
            <a:endCxn id="100" idx="2"/>
          </p:cNvCxnSpPr>
          <p:nvPr/>
        </p:nvCxnSpPr>
        <p:spPr>
          <a:xfrm>
            <a:off x="4163522" y="5544997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Gerader Verbinder 323"/>
          <p:cNvCxnSpPr/>
          <p:nvPr/>
        </p:nvCxnSpPr>
        <p:spPr>
          <a:xfrm>
            <a:off x="4154397" y="5792612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Gerader Verbinder 324"/>
          <p:cNvCxnSpPr/>
          <p:nvPr/>
        </p:nvCxnSpPr>
        <p:spPr>
          <a:xfrm>
            <a:off x="4154396" y="6077694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Gerader Verbinder 325"/>
          <p:cNvCxnSpPr/>
          <p:nvPr/>
        </p:nvCxnSpPr>
        <p:spPr>
          <a:xfrm>
            <a:off x="4161086" y="6358644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Gerader Verbinder 326"/>
          <p:cNvCxnSpPr/>
          <p:nvPr/>
        </p:nvCxnSpPr>
        <p:spPr>
          <a:xfrm>
            <a:off x="4144746" y="6625220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Gerader Verbinder 327"/>
          <p:cNvCxnSpPr/>
          <p:nvPr/>
        </p:nvCxnSpPr>
        <p:spPr>
          <a:xfrm>
            <a:off x="4154395" y="6887908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Gerader Verbinder 328"/>
          <p:cNvCxnSpPr/>
          <p:nvPr/>
        </p:nvCxnSpPr>
        <p:spPr>
          <a:xfrm>
            <a:off x="4154395" y="7160049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Gerader Verbinder 329"/>
          <p:cNvCxnSpPr/>
          <p:nvPr/>
        </p:nvCxnSpPr>
        <p:spPr>
          <a:xfrm>
            <a:off x="4154394" y="7436248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Gerader Verbinder 330"/>
          <p:cNvCxnSpPr/>
          <p:nvPr/>
        </p:nvCxnSpPr>
        <p:spPr>
          <a:xfrm>
            <a:off x="4144746" y="7682713"/>
            <a:ext cx="58065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2" name="Ellipse 331"/>
          <p:cNvSpPr/>
          <p:nvPr/>
        </p:nvSpPr>
        <p:spPr>
          <a:xfrm flipV="1">
            <a:off x="4776665" y="4048607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3" name="Ellipse 332"/>
          <p:cNvSpPr/>
          <p:nvPr/>
        </p:nvSpPr>
        <p:spPr>
          <a:xfrm flipV="1">
            <a:off x="4783198" y="4590518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4" name="Ellipse 333"/>
          <p:cNvSpPr/>
          <p:nvPr/>
        </p:nvSpPr>
        <p:spPr>
          <a:xfrm flipV="1">
            <a:off x="4769756" y="5130493"/>
            <a:ext cx="107222" cy="1096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5" name="Textfeld 334"/>
          <p:cNvSpPr txBox="1"/>
          <p:nvPr/>
        </p:nvSpPr>
        <p:spPr>
          <a:xfrm>
            <a:off x="2900595" y="3583752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Textfeld 335"/>
          <p:cNvSpPr txBox="1"/>
          <p:nvPr/>
        </p:nvSpPr>
        <p:spPr>
          <a:xfrm>
            <a:off x="2912195" y="3860123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.86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Textfeld 336"/>
          <p:cNvSpPr txBox="1"/>
          <p:nvPr/>
        </p:nvSpPr>
        <p:spPr>
          <a:xfrm>
            <a:off x="2909778" y="4140904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Textfeld 337"/>
          <p:cNvSpPr txBox="1"/>
          <p:nvPr/>
        </p:nvSpPr>
        <p:spPr>
          <a:xfrm>
            <a:off x="2909778" y="4404468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.86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9" name="Textfeld 338"/>
          <p:cNvSpPr txBox="1"/>
          <p:nvPr/>
        </p:nvSpPr>
        <p:spPr>
          <a:xfrm>
            <a:off x="2906944" y="4686188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.92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0" name="Textfeld 339"/>
          <p:cNvSpPr txBox="1"/>
          <p:nvPr/>
        </p:nvSpPr>
        <p:spPr>
          <a:xfrm>
            <a:off x="2900593" y="4967519"/>
            <a:ext cx="634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.89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1" name="Textfeld 340"/>
          <p:cNvSpPr txBox="1"/>
          <p:nvPr/>
        </p:nvSpPr>
        <p:spPr>
          <a:xfrm>
            <a:off x="4059497" y="2389672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.86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.82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2" name="Textfeld 341"/>
          <p:cNvSpPr txBox="1"/>
          <p:nvPr/>
        </p:nvSpPr>
        <p:spPr>
          <a:xfrm>
            <a:off x="4066845" y="2656118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.78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.82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3" name="Textfeld 342"/>
          <p:cNvSpPr txBox="1"/>
          <p:nvPr/>
        </p:nvSpPr>
        <p:spPr>
          <a:xfrm>
            <a:off x="4081109" y="3023506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.47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.61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4" name="Textfeld 343"/>
          <p:cNvSpPr txBox="1"/>
          <p:nvPr/>
        </p:nvSpPr>
        <p:spPr>
          <a:xfrm>
            <a:off x="4078939" y="3301582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.64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.78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5" name="Textfeld 344"/>
          <p:cNvSpPr txBox="1"/>
          <p:nvPr/>
        </p:nvSpPr>
        <p:spPr>
          <a:xfrm>
            <a:off x="4078048" y="354907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.67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.67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6" name="Textfeld 345"/>
          <p:cNvSpPr txBox="1"/>
          <p:nvPr/>
        </p:nvSpPr>
        <p:spPr>
          <a:xfrm>
            <a:off x="4076131" y="3824559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.75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.71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7" name="Textfeld 346"/>
          <p:cNvSpPr txBox="1"/>
          <p:nvPr/>
        </p:nvSpPr>
        <p:spPr>
          <a:xfrm>
            <a:off x="4076666" y="4115486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.68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.64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" name="Textfeld 347"/>
          <p:cNvSpPr txBox="1"/>
          <p:nvPr/>
        </p:nvSpPr>
        <p:spPr>
          <a:xfrm>
            <a:off x="4081109" y="436231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.73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.74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9" name="Textfeld 348"/>
          <p:cNvSpPr txBox="1"/>
          <p:nvPr/>
        </p:nvSpPr>
        <p:spPr>
          <a:xfrm>
            <a:off x="4081109" y="4618731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 84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.74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0" name="Textfeld 349"/>
          <p:cNvSpPr txBox="1"/>
          <p:nvPr/>
        </p:nvSpPr>
        <p:spPr>
          <a:xfrm>
            <a:off x="4081109" y="490113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.79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.72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" name="Textfeld 350"/>
          <p:cNvSpPr txBox="1"/>
          <p:nvPr/>
        </p:nvSpPr>
        <p:spPr>
          <a:xfrm>
            <a:off x="4074502" y="5267966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.50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.73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Textfeld 351"/>
          <p:cNvSpPr txBox="1"/>
          <p:nvPr/>
        </p:nvSpPr>
        <p:spPr>
          <a:xfrm>
            <a:off x="4079469" y="5518625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.63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.81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Textfeld 352"/>
          <p:cNvSpPr txBox="1"/>
          <p:nvPr/>
        </p:nvSpPr>
        <p:spPr>
          <a:xfrm>
            <a:off x="4079469" y="579455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.82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.89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4" name="Textfeld 353"/>
          <p:cNvSpPr txBox="1"/>
          <p:nvPr/>
        </p:nvSpPr>
        <p:spPr>
          <a:xfrm>
            <a:off x="4082308" y="6074165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.89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.92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Textfeld 354"/>
          <p:cNvSpPr txBox="1"/>
          <p:nvPr/>
        </p:nvSpPr>
        <p:spPr>
          <a:xfrm>
            <a:off x="4081507" y="6336832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.79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.85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6" name="Textfeld 355"/>
          <p:cNvSpPr txBox="1"/>
          <p:nvPr/>
        </p:nvSpPr>
        <p:spPr>
          <a:xfrm>
            <a:off x="4079469" y="6598811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.89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.91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Textfeld 356"/>
          <p:cNvSpPr txBox="1"/>
          <p:nvPr/>
        </p:nvSpPr>
        <p:spPr>
          <a:xfrm>
            <a:off x="4081867" y="6869391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.80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.88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" name="Textfeld 357"/>
          <p:cNvSpPr txBox="1"/>
          <p:nvPr/>
        </p:nvSpPr>
        <p:spPr>
          <a:xfrm>
            <a:off x="4077515" y="715985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.65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.80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9" name="Textfeld 358"/>
          <p:cNvSpPr txBox="1"/>
          <p:nvPr/>
        </p:nvSpPr>
        <p:spPr>
          <a:xfrm>
            <a:off x="4075439" y="7404068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.72 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.85 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0" name="Textfeld 359"/>
          <p:cNvSpPr txBox="1"/>
          <p:nvPr/>
        </p:nvSpPr>
        <p:spPr>
          <a:xfrm>
            <a:off x="4075439" y="776506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.86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.90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1" name="Textfeld 360"/>
          <p:cNvSpPr txBox="1"/>
          <p:nvPr/>
        </p:nvSpPr>
        <p:spPr>
          <a:xfrm>
            <a:off x="4100753" y="8035396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.95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.95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2" name="Textfeld 361"/>
          <p:cNvSpPr txBox="1"/>
          <p:nvPr/>
        </p:nvSpPr>
        <p:spPr>
          <a:xfrm>
            <a:off x="4103592" y="8311323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.76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.87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" name="Textfeld 362"/>
          <p:cNvSpPr txBox="1"/>
          <p:nvPr/>
        </p:nvSpPr>
        <p:spPr>
          <a:xfrm>
            <a:off x="4104794" y="8574887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.93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.94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4" name="Textfeld 363"/>
          <p:cNvSpPr txBox="1"/>
          <p:nvPr/>
        </p:nvSpPr>
        <p:spPr>
          <a:xfrm>
            <a:off x="4108991" y="8834734"/>
            <a:ext cx="808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IR: .73</a:t>
            </a:r>
          </a:p>
          <a:p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7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700" baseline="-25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i,t</a:t>
            </a:r>
            <a:r>
              <a:rPr lang="de-DE" sz="7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.85</a:t>
            </a:r>
            <a:endParaRPr lang="de-DE" sz="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5" name="Textfeld 364"/>
              <p:cNvSpPr txBox="1"/>
              <p:nvPr/>
            </p:nvSpPr>
            <p:spPr>
              <a:xfrm>
                <a:off x="1095627" y="2522158"/>
                <a:ext cx="110041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0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10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     .90  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  </a:t>
                </a:r>
                <a:r>
                  <a:rPr lang="de-DE" sz="3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.90 </a:t>
                </a:r>
              </a:p>
              <a:p>
                <a:r>
                  <a:rPr lang="de-DE" sz="10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 = .82 </a:t>
                </a:r>
                <a:endParaRPr lang="de-DE" sz="1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5" name="Textfeld 3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627" y="2522158"/>
                <a:ext cx="1100410" cy="553998"/>
              </a:xfrm>
              <a:prstGeom prst="rect">
                <a:avLst/>
              </a:prstGeom>
              <a:blipFill>
                <a:blip r:embed="rId6"/>
                <a:stretch>
                  <a:fillRect t="-1099" b="-32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4" name="Gerade Verbindung mit Pfeil 253"/>
          <p:cNvCxnSpPr/>
          <p:nvPr/>
        </p:nvCxnSpPr>
        <p:spPr>
          <a:xfrm flipH="1">
            <a:off x="4851399" y="5544997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Gerade Verbindung mit Pfeil 272"/>
          <p:cNvCxnSpPr/>
          <p:nvPr/>
        </p:nvCxnSpPr>
        <p:spPr>
          <a:xfrm flipH="1">
            <a:off x="4851399" y="5790489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Gerader Verbinder 273"/>
          <p:cNvCxnSpPr/>
          <p:nvPr/>
        </p:nvCxnSpPr>
        <p:spPr>
          <a:xfrm>
            <a:off x="5034035" y="5544997"/>
            <a:ext cx="0" cy="24461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Gerade Verbindung mit Pfeil 275"/>
          <p:cNvCxnSpPr/>
          <p:nvPr/>
        </p:nvCxnSpPr>
        <p:spPr>
          <a:xfrm flipH="1">
            <a:off x="4851399" y="6086611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Gerade Verbindung mit Pfeil 285"/>
          <p:cNvCxnSpPr/>
          <p:nvPr/>
        </p:nvCxnSpPr>
        <p:spPr>
          <a:xfrm flipH="1">
            <a:off x="4851399" y="6332103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Gerader Verbinder 286"/>
          <p:cNvCxnSpPr/>
          <p:nvPr/>
        </p:nvCxnSpPr>
        <p:spPr>
          <a:xfrm>
            <a:off x="5034035" y="6086611"/>
            <a:ext cx="0" cy="24461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Gerade Verbindung mit Pfeil 295"/>
          <p:cNvCxnSpPr/>
          <p:nvPr/>
        </p:nvCxnSpPr>
        <p:spPr>
          <a:xfrm flipH="1">
            <a:off x="4851399" y="7168230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Gerade Verbindung mit Pfeil 306"/>
          <p:cNvCxnSpPr/>
          <p:nvPr/>
        </p:nvCxnSpPr>
        <p:spPr>
          <a:xfrm flipH="1">
            <a:off x="4851399" y="7413722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Gerader Verbinder 307"/>
          <p:cNvCxnSpPr/>
          <p:nvPr/>
        </p:nvCxnSpPr>
        <p:spPr>
          <a:xfrm>
            <a:off x="5034035" y="7168230"/>
            <a:ext cx="0" cy="24461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" name="Textfeld 366"/>
          <p:cNvSpPr txBox="1"/>
          <p:nvPr/>
        </p:nvSpPr>
        <p:spPr>
          <a:xfrm>
            <a:off x="4976716" y="5535664"/>
            <a:ext cx="630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.52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6" name="Textfeld 365"/>
              <p:cNvSpPr txBox="1"/>
              <p:nvPr/>
            </p:nvSpPr>
            <p:spPr>
              <a:xfrm>
                <a:off x="1003590" y="9390618"/>
                <a:ext cx="5944378" cy="428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 = </a:t>
                </a:r>
                <a:r>
                  <a:rPr lang="en-US" sz="7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 all subsequent calculations the </a:t>
                </a:r>
                <a:r>
                  <a:rPr lang="en-US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parcelled</a:t>
                </a:r>
                <a:r>
                  <a:rPr lang="en-US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7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values of variables </a:t>
                </a:r>
                <a:r>
                  <a:rPr lang="en-US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PC-M_3&amp;4</a:t>
                </a:r>
                <a:r>
                  <a:rPr lang="en-US" sz="7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PC-M_5&amp;6</a:t>
                </a:r>
                <a:r>
                  <a:rPr lang="en-US" sz="7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PC-M_7&amp;8 </a:t>
                </a:r>
                <a:r>
                  <a:rPr lang="en-US" sz="7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were used</a:t>
                </a:r>
                <a:r>
                  <a:rPr lang="en-US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de-DE" sz="700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 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AVE 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average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variance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extracted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IR 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indicator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de-DE" sz="700" baseline="-250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it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corrected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item-total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correlation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Critical Ratio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all </a:t>
                </a:r>
              </a:p>
              <a:p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items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≥ 9, </a:t>
                </a:r>
                <a14:m>
                  <m:oMath xmlns:m="http://schemas.openxmlformats.org/officeDocument/2006/math">
                    <m:r>
                      <a:rPr lang="de-DE" sz="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de-DE" sz="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Conbach´s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aplpha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CARE-</a:t>
                </a:r>
                <a:r>
                  <a:rPr lang="de-DE" sz="7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PM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participatory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communication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PC = professional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competence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SDM =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shared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decision</a:t>
                </a:r>
                <a:r>
                  <a:rPr lang="de-DE" sz="70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700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making</a:t>
                </a:r>
                <a:endParaRPr lang="de-DE" sz="7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6" name="Textfeld 3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590" y="9390618"/>
                <a:ext cx="5944378" cy="4280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8" name="Textfeld 367"/>
          <p:cNvSpPr txBox="1"/>
          <p:nvPr/>
        </p:nvSpPr>
        <p:spPr>
          <a:xfrm>
            <a:off x="4977055" y="6068265"/>
            <a:ext cx="630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.53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9" name="Textfeld 368"/>
          <p:cNvSpPr txBox="1"/>
          <p:nvPr/>
        </p:nvSpPr>
        <p:spPr>
          <a:xfrm>
            <a:off x="4987181" y="7145749"/>
            <a:ext cx="630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.43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1" name="Textfeld 370"/>
          <p:cNvSpPr txBox="1"/>
          <p:nvPr/>
        </p:nvSpPr>
        <p:spPr>
          <a:xfrm>
            <a:off x="5126485" y="3650634"/>
            <a:ext cx="630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.41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5" name="Gerade Verbindung mit Pfeil 374"/>
          <p:cNvCxnSpPr/>
          <p:nvPr/>
        </p:nvCxnSpPr>
        <p:spPr>
          <a:xfrm flipH="1" flipV="1">
            <a:off x="4891079" y="3848603"/>
            <a:ext cx="741874" cy="5095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Gerader Verbinder 375"/>
          <p:cNvCxnSpPr/>
          <p:nvPr/>
        </p:nvCxnSpPr>
        <p:spPr>
          <a:xfrm flipH="1" flipV="1">
            <a:off x="5630535" y="3856223"/>
            <a:ext cx="6350" cy="5540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Gerader Verbinder 376"/>
          <p:cNvCxnSpPr/>
          <p:nvPr/>
        </p:nvCxnSpPr>
        <p:spPr>
          <a:xfrm>
            <a:off x="1489810" y="9391098"/>
            <a:ext cx="4147075" cy="402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Gerade Verbindung mit Pfeil 377"/>
          <p:cNvCxnSpPr/>
          <p:nvPr/>
        </p:nvCxnSpPr>
        <p:spPr>
          <a:xfrm flipH="1" flipV="1">
            <a:off x="1488510" y="9283279"/>
            <a:ext cx="4762" cy="98842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Gerader Verbinder 379"/>
          <p:cNvCxnSpPr/>
          <p:nvPr/>
        </p:nvCxnSpPr>
        <p:spPr>
          <a:xfrm>
            <a:off x="2192537" y="4108733"/>
            <a:ext cx="20838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Gerader Verbinder 380"/>
          <p:cNvCxnSpPr/>
          <p:nvPr/>
        </p:nvCxnSpPr>
        <p:spPr>
          <a:xfrm>
            <a:off x="2191678" y="6621865"/>
            <a:ext cx="20838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Gerader Verbinder 381"/>
          <p:cNvCxnSpPr/>
          <p:nvPr/>
        </p:nvCxnSpPr>
        <p:spPr>
          <a:xfrm>
            <a:off x="2185340" y="8550090"/>
            <a:ext cx="20838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feld 234"/>
          <p:cNvSpPr txBox="1"/>
          <p:nvPr/>
        </p:nvSpPr>
        <p:spPr>
          <a:xfrm>
            <a:off x="1071299" y="366254"/>
            <a:ext cx="11505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CARE-8-M</a:t>
            </a:r>
            <a:endParaRPr lang="de-DE" sz="13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3" name="Textfeld 382"/>
          <p:cNvSpPr txBox="1"/>
          <p:nvPr/>
        </p:nvSpPr>
        <p:spPr>
          <a:xfrm>
            <a:off x="1061786" y="2362729"/>
            <a:ext cx="11600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CARE-PM-M</a:t>
            </a:r>
            <a:endParaRPr lang="de-DE" sz="13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" name="Textfeld 383"/>
          <p:cNvSpPr txBox="1"/>
          <p:nvPr/>
        </p:nvSpPr>
        <p:spPr>
          <a:xfrm>
            <a:off x="1069758" y="3137879"/>
            <a:ext cx="10395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PC-M*</a:t>
            </a:r>
            <a:endParaRPr lang="de-DE" sz="13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5" name="Textfeld 384"/>
          <p:cNvSpPr txBox="1"/>
          <p:nvPr/>
        </p:nvSpPr>
        <p:spPr>
          <a:xfrm>
            <a:off x="1058813" y="5420536"/>
            <a:ext cx="10395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SDM-Q9-M</a:t>
            </a:r>
            <a:endParaRPr lang="de-DE" sz="13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Textfeld 385"/>
          <p:cNvSpPr txBox="1"/>
          <p:nvPr/>
        </p:nvSpPr>
        <p:spPr>
          <a:xfrm>
            <a:off x="1069153" y="7907184"/>
            <a:ext cx="101337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TEAM-M</a:t>
            </a:r>
            <a:endParaRPr lang="de-DE" sz="13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Gerade Verbindung mit Pfeil 57"/>
          <p:cNvCxnSpPr/>
          <p:nvPr/>
        </p:nvCxnSpPr>
        <p:spPr>
          <a:xfrm>
            <a:off x="2382118" y="397318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9" name="Gerade Verbindung mit Pfeil 308"/>
          <p:cNvCxnSpPr/>
          <p:nvPr/>
        </p:nvCxnSpPr>
        <p:spPr>
          <a:xfrm>
            <a:off x="2382118" y="66787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0" name="Gerade Verbindung mit Pfeil 309"/>
          <p:cNvCxnSpPr/>
          <p:nvPr/>
        </p:nvCxnSpPr>
        <p:spPr>
          <a:xfrm>
            <a:off x="2388914" y="961873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1" name="Gerade Verbindung mit Pfeil 310"/>
          <p:cNvCxnSpPr/>
          <p:nvPr/>
        </p:nvCxnSpPr>
        <p:spPr>
          <a:xfrm>
            <a:off x="2382118" y="1234108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2" name="Gerade Verbindung mit Pfeil 311"/>
          <p:cNvCxnSpPr/>
          <p:nvPr/>
        </p:nvCxnSpPr>
        <p:spPr>
          <a:xfrm>
            <a:off x="2382117" y="1486763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3" name="Gerade Verbindung mit Pfeil 312"/>
          <p:cNvCxnSpPr/>
          <p:nvPr/>
        </p:nvCxnSpPr>
        <p:spPr>
          <a:xfrm>
            <a:off x="2388913" y="1767936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4" name="Gerade Verbindung mit Pfeil 313"/>
          <p:cNvCxnSpPr/>
          <p:nvPr/>
        </p:nvCxnSpPr>
        <p:spPr>
          <a:xfrm>
            <a:off x="2382117" y="2049738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5" name="Gerade Verbindung mit Pfeil 314"/>
          <p:cNvCxnSpPr/>
          <p:nvPr/>
        </p:nvCxnSpPr>
        <p:spPr>
          <a:xfrm>
            <a:off x="2381017" y="2286476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6" name="Gerader Verbinder 315"/>
          <p:cNvCxnSpPr/>
          <p:nvPr/>
        </p:nvCxnSpPr>
        <p:spPr>
          <a:xfrm>
            <a:off x="2183680" y="2752577"/>
            <a:ext cx="20838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Gerade Verbindung mit Pfeil 316"/>
          <p:cNvCxnSpPr/>
          <p:nvPr/>
        </p:nvCxnSpPr>
        <p:spPr>
          <a:xfrm>
            <a:off x="2380204" y="261815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0" name="Gerade Verbindung mit Pfeil 369"/>
          <p:cNvCxnSpPr/>
          <p:nvPr/>
        </p:nvCxnSpPr>
        <p:spPr>
          <a:xfrm>
            <a:off x="2380203" y="2895754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2" name="Gerade Verbindung mit Pfeil 371"/>
          <p:cNvCxnSpPr/>
          <p:nvPr/>
        </p:nvCxnSpPr>
        <p:spPr>
          <a:xfrm>
            <a:off x="2400926" y="3269029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Gerader Verbinder 64"/>
          <p:cNvCxnSpPr/>
          <p:nvPr/>
        </p:nvCxnSpPr>
        <p:spPr>
          <a:xfrm>
            <a:off x="2408112" y="3903883"/>
            <a:ext cx="24388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Gerade Verbindung mit Pfeil 372"/>
          <p:cNvCxnSpPr/>
          <p:nvPr/>
        </p:nvCxnSpPr>
        <p:spPr>
          <a:xfrm>
            <a:off x="2408112" y="3533982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4" name="Gerader Verbinder 373"/>
          <p:cNvCxnSpPr/>
          <p:nvPr/>
        </p:nvCxnSpPr>
        <p:spPr>
          <a:xfrm>
            <a:off x="2402018" y="4487798"/>
            <a:ext cx="24388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Gerader Verbinder 386"/>
          <p:cNvCxnSpPr/>
          <p:nvPr/>
        </p:nvCxnSpPr>
        <p:spPr>
          <a:xfrm>
            <a:off x="2402018" y="5024013"/>
            <a:ext cx="24388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mit Pfeil 73"/>
          <p:cNvCxnSpPr/>
          <p:nvPr/>
        </p:nvCxnSpPr>
        <p:spPr>
          <a:xfrm>
            <a:off x="2649336" y="3783723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Gerade Verbindung mit Pfeil 392"/>
          <p:cNvCxnSpPr/>
          <p:nvPr/>
        </p:nvCxnSpPr>
        <p:spPr>
          <a:xfrm>
            <a:off x="2643504" y="4051092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Gerade Verbindung mit Pfeil 393"/>
          <p:cNvCxnSpPr/>
          <p:nvPr/>
        </p:nvCxnSpPr>
        <p:spPr>
          <a:xfrm>
            <a:off x="2649336" y="4342588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Gerade Verbindung mit Pfeil 394"/>
          <p:cNvCxnSpPr/>
          <p:nvPr/>
        </p:nvCxnSpPr>
        <p:spPr>
          <a:xfrm>
            <a:off x="2657763" y="4615311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Gerade Verbindung mit Pfeil 395"/>
          <p:cNvCxnSpPr/>
          <p:nvPr/>
        </p:nvCxnSpPr>
        <p:spPr>
          <a:xfrm>
            <a:off x="2649336" y="4881102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Gerade Verbindung mit Pfeil 396"/>
          <p:cNvCxnSpPr/>
          <p:nvPr/>
        </p:nvCxnSpPr>
        <p:spPr>
          <a:xfrm>
            <a:off x="2655433" y="5149057"/>
            <a:ext cx="691200" cy="6839"/>
          </a:xfrm>
          <a:prstGeom prst="straightConnector1">
            <a:avLst/>
          </a:prstGeom>
          <a:ln w="19050">
            <a:solidFill>
              <a:schemeClr val="tx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Gerade Verbindung mit Pfeil 397"/>
          <p:cNvCxnSpPr/>
          <p:nvPr/>
        </p:nvCxnSpPr>
        <p:spPr>
          <a:xfrm>
            <a:off x="2388913" y="551394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9" name="Gerade Verbindung mit Pfeil 398"/>
          <p:cNvCxnSpPr/>
          <p:nvPr/>
        </p:nvCxnSpPr>
        <p:spPr>
          <a:xfrm>
            <a:off x="2388913" y="5760617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0" name="Gerade Verbindung mit Pfeil 399"/>
          <p:cNvCxnSpPr/>
          <p:nvPr/>
        </p:nvCxnSpPr>
        <p:spPr>
          <a:xfrm>
            <a:off x="2388913" y="6033240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1" name="Gerade Verbindung mit Pfeil 400"/>
          <p:cNvCxnSpPr/>
          <p:nvPr/>
        </p:nvCxnSpPr>
        <p:spPr>
          <a:xfrm>
            <a:off x="2387367" y="6304898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2" name="Gerade Verbindung mit Pfeil 401"/>
          <p:cNvCxnSpPr/>
          <p:nvPr/>
        </p:nvCxnSpPr>
        <p:spPr>
          <a:xfrm>
            <a:off x="2394530" y="656791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3" name="Gerade Verbindung mit Pfeil 402"/>
          <p:cNvCxnSpPr/>
          <p:nvPr/>
        </p:nvCxnSpPr>
        <p:spPr>
          <a:xfrm>
            <a:off x="2387367" y="6839373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4" name="Gerade Verbindung mit Pfeil 403"/>
          <p:cNvCxnSpPr/>
          <p:nvPr/>
        </p:nvCxnSpPr>
        <p:spPr>
          <a:xfrm>
            <a:off x="2394530" y="7097884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5" name="Gerade Verbindung mit Pfeil 404"/>
          <p:cNvCxnSpPr/>
          <p:nvPr/>
        </p:nvCxnSpPr>
        <p:spPr>
          <a:xfrm>
            <a:off x="2394530" y="737658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6" name="Gerade Verbindung mit Pfeil 405"/>
          <p:cNvCxnSpPr/>
          <p:nvPr/>
        </p:nvCxnSpPr>
        <p:spPr>
          <a:xfrm>
            <a:off x="2387367" y="7658662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7" name="Gerade Verbindung mit Pfeil 406"/>
          <p:cNvCxnSpPr/>
          <p:nvPr/>
        </p:nvCxnSpPr>
        <p:spPr>
          <a:xfrm>
            <a:off x="2387367" y="8035396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8" name="Gerade Verbindung mit Pfeil 407"/>
          <p:cNvCxnSpPr/>
          <p:nvPr/>
        </p:nvCxnSpPr>
        <p:spPr>
          <a:xfrm>
            <a:off x="2381017" y="8283871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9" name="Gerade Verbindung mit Pfeil 408"/>
          <p:cNvCxnSpPr/>
          <p:nvPr/>
        </p:nvCxnSpPr>
        <p:spPr>
          <a:xfrm>
            <a:off x="2387367" y="8550090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0" name="Gerade Verbindung mit Pfeil 409"/>
          <p:cNvCxnSpPr/>
          <p:nvPr/>
        </p:nvCxnSpPr>
        <p:spPr>
          <a:xfrm>
            <a:off x="2381017" y="8815155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1" name="Gerade Verbindung mit Pfeil 410"/>
          <p:cNvCxnSpPr/>
          <p:nvPr/>
        </p:nvCxnSpPr>
        <p:spPr>
          <a:xfrm>
            <a:off x="2381017" y="9080957"/>
            <a:ext cx="944271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2" name="Gerade Verbindung mit Pfeil 251"/>
          <p:cNvCxnSpPr/>
          <p:nvPr/>
        </p:nvCxnSpPr>
        <p:spPr>
          <a:xfrm flipH="1">
            <a:off x="4877843" y="2071450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Gerade Verbindung mit Pfeil 263"/>
          <p:cNvCxnSpPr/>
          <p:nvPr/>
        </p:nvCxnSpPr>
        <p:spPr>
          <a:xfrm flipH="1">
            <a:off x="4874336" y="2332172"/>
            <a:ext cx="182636" cy="0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Gerader Verbinder 265"/>
          <p:cNvCxnSpPr/>
          <p:nvPr/>
        </p:nvCxnSpPr>
        <p:spPr>
          <a:xfrm>
            <a:off x="5056972" y="2072513"/>
            <a:ext cx="0" cy="2628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feld 266"/>
          <p:cNvSpPr txBox="1"/>
          <p:nvPr/>
        </p:nvSpPr>
        <p:spPr>
          <a:xfrm>
            <a:off x="5027200" y="2082512"/>
            <a:ext cx="6307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.28 </a:t>
            </a:r>
            <a:endParaRPr lang="de-DE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-9980" y="112955"/>
            <a:ext cx="1585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dditional File </a:t>
            </a:r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1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572</Words>
  <Application>Microsoft Office PowerPoint</Application>
  <PresentationFormat>A4-Papier (210 x 297 mm)</PresentationFormat>
  <Paragraphs>164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</vt:lpstr>
      <vt:lpstr>PowerPoint-Präsentation</vt:lpstr>
    </vt:vector>
  </TitlesOfParts>
  <Company>Pädagogische Hochschule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Anja Schulz</dc:creator>
  <cp:lastModifiedBy>Anja Schulz</cp:lastModifiedBy>
  <cp:revision>52</cp:revision>
  <dcterms:created xsi:type="dcterms:W3CDTF">2019-12-14T16:02:35Z</dcterms:created>
  <dcterms:modified xsi:type="dcterms:W3CDTF">2020-03-19T08:17:06Z</dcterms:modified>
</cp:coreProperties>
</file>